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Sarabun"/>
      <p:regular r:id="rId66"/>
      <p:bold r:id="rId67"/>
      <p:italic r:id="rId68"/>
      <p:boldItalic r:id="rId69"/>
    </p:embeddedFont>
    <p:embeddedFont>
      <p:font typeface="Raleway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Sarabun Light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97CD963-8C5B-4294-AEF6-3FBCCE37FDFC}">
  <a:tblStyle styleId="{297CD963-8C5B-4294-AEF6-3FBCCE37FD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SarabunLight-italic.fntdata"/><Relationship Id="rId81" Type="http://schemas.openxmlformats.org/officeDocument/2006/relationships/font" Target="fonts/Sarabun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aleway-boldItalic.fntdata"/><Relationship Id="rId72" Type="http://schemas.openxmlformats.org/officeDocument/2006/relationships/font" Target="fonts/Raleway-italic.fntdata"/><Relationship Id="rId31" Type="http://schemas.openxmlformats.org/officeDocument/2006/relationships/slide" Target="slides/slide25.xml"/><Relationship Id="rId75" Type="http://schemas.openxmlformats.org/officeDocument/2006/relationships/font" Target="fonts/Lato-bold.fntdata"/><Relationship Id="rId30" Type="http://schemas.openxmlformats.org/officeDocument/2006/relationships/slide" Target="slides/slide24.xml"/><Relationship Id="rId74" Type="http://schemas.openxmlformats.org/officeDocument/2006/relationships/font" Target="fonts/Lato-regular.fntdata"/><Relationship Id="rId33" Type="http://schemas.openxmlformats.org/officeDocument/2006/relationships/slide" Target="slides/slide27.xml"/><Relationship Id="rId77" Type="http://schemas.openxmlformats.org/officeDocument/2006/relationships/font" Target="fonts/Lato-boldItalic.fntdata"/><Relationship Id="rId32" Type="http://schemas.openxmlformats.org/officeDocument/2006/relationships/slide" Target="slides/slide26.xml"/><Relationship Id="rId76" Type="http://schemas.openxmlformats.org/officeDocument/2006/relationships/font" Target="fonts/Lato-italic.fntdata"/><Relationship Id="rId35" Type="http://schemas.openxmlformats.org/officeDocument/2006/relationships/slide" Target="slides/slide29.xml"/><Relationship Id="rId79" Type="http://schemas.openxmlformats.org/officeDocument/2006/relationships/font" Target="fonts/SarabunLight-bold.fntdata"/><Relationship Id="rId34" Type="http://schemas.openxmlformats.org/officeDocument/2006/relationships/slide" Target="slides/slide28.xml"/><Relationship Id="rId78" Type="http://schemas.openxmlformats.org/officeDocument/2006/relationships/font" Target="fonts/SarabunLight-regular.fntdata"/><Relationship Id="rId71" Type="http://schemas.openxmlformats.org/officeDocument/2006/relationships/font" Target="fonts/Raleway-bold.fntdata"/><Relationship Id="rId70" Type="http://schemas.openxmlformats.org/officeDocument/2006/relationships/font" Target="fonts/Raleway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Sarabun-regular.fntdata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Sarabun-italic.fntdata"/><Relationship Id="rId23" Type="http://schemas.openxmlformats.org/officeDocument/2006/relationships/slide" Target="slides/slide17.xml"/><Relationship Id="rId67" Type="http://schemas.openxmlformats.org/officeDocument/2006/relationships/font" Target="fonts/Sarabun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Sarabun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377841c1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377841c1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f7961b11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f7961b11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f40fc83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f40fc83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d4c656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d4c656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377841c1c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377841c1c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377841c1c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377841c1c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77841c1c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77841c1c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377841c1c_0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377841c1c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77841c1c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377841c1c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77841c1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77841c1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a267f8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a267f8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377841c1c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377841c1c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3e540671b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3e540671b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377841c1c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377841c1c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377841c1c_0_1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6377841c1c_0_1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f7961b11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f7961b11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3e540671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3e540671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3e540671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3e540671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3e54067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3e54067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3e540671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3e540671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0fcce3c0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0fcce3c0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3e540671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3e540671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3e540671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3e540671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3e540671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3e540671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0fcce3c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0fcce3c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e540671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3e540671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3e540671b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3e540671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0fcce3c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0fcce3c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3e540671b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3e540671b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3e540671b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3e540671b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3e540671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3e540671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0fcce3c0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0fcce3c0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377841c1c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377841c1c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bd4c656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bd4c656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3e540671b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3e540671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d4c656c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d4c656c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1088a0a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1088a0a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1088a0a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1088a0a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1088a0a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1088a0a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1088a0a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1088a0a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1088a0a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1088a0a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1088a0a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1088a0a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1088a0a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1088a0a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377841c1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377841c1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088a0a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1088a0a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1088a0a6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1088a0a6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1088a0a6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1088a0a6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1088a0a6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1088a0a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1088a0a6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1088a0a6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1088a0a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1088a0a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1088a0a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1088a0a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1088a0a6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1088a0a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71088a0a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71088a0a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1088a0a6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1088a0a6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377841c1c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377841c1c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77841c1c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77841c1c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77841c1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77841c1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377841c1c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377841c1c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Sarabun Light"/>
              <a:buNone/>
              <a:defRPr b="0" sz="4200">
                <a:solidFill>
                  <a:schemeClr val="dk2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494486" y="4848820"/>
            <a:ext cx="2175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7676"/>
              </a:buClr>
              <a:buSzPts val="1000"/>
              <a:buFont typeface="Arial"/>
              <a:buNone/>
              <a:defRPr i="0" sz="1000">
                <a:solidFill>
                  <a:srgbClr val="74767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arabun"/>
              <a:buNone/>
              <a:defRPr b="0">
                <a:solidFill>
                  <a:schemeClr val="dk2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Sarabun Light"/>
              <a:buChar char="●"/>
              <a:defRPr>
                <a:latin typeface="Sarabun Light"/>
                <a:ea typeface="Sarabun Light"/>
                <a:cs typeface="Sarabun Light"/>
                <a:sym typeface="Sarabun Light"/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○"/>
              <a:defRPr>
                <a:latin typeface="Sarabun Light"/>
                <a:ea typeface="Sarabun Light"/>
                <a:cs typeface="Sarabun Light"/>
                <a:sym typeface="Sarabun Light"/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■"/>
              <a:defRPr>
                <a:latin typeface="Sarabun Light"/>
                <a:ea typeface="Sarabun Light"/>
                <a:cs typeface="Sarabun Light"/>
                <a:sym typeface="Sarabun Light"/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●"/>
              <a:defRPr>
                <a:latin typeface="Sarabun Light"/>
                <a:ea typeface="Sarabun Light"/>
                <a:cs typeface="Sarabun Light"/>
                <a:sym typeface="Sarabun Light"/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○"/>
              <a:defRPr>
                <a:latin typeface="Sarabun Light"/>
                <a:ea typeface="Sarabun Light"/>
                <a:cs typeface="Sarabun Light"/>
                <a:sym typeface="Sarabun Light"/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■"/>
              <a:defRPr>
                <a:latin typeface="Sarabun Light"/>
                <a:ea typeface="Sarabun Light"/>
                <a:cs typeface="Sarabun Light"/>
                <a:sym typeface="Sarabun Light"/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●"/>
              <a:defRPr>
                <a:latin typeface="Sarabun Light"/>
                <a:ea typeface="Sarabun Light"/>
                <a:cs typeface="Sarabun Light"/>
                <a:sym typeface="Sarabun Light"/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Font typeface="Sarabun Light"/>
              <a:buChar char="○"/>
              <a:defRPr>
                <a:latin typeface="Sarabun Light"/>
                <a:ea typeface="Sarabun Light"/>
                <a:cs typeface="Sarabun Light"/>
                <a:sym typeface="Sarabun Light"/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Font typeface="Sarabun Light"/>
              <a:buChar char="■"/>
              <a:defRPr>
                <a:latin typeface="Sarabun Light"/>
                <a:ea typeface="Sarabun Light"/>
                <a:cs typeface="Sarabun Light"/>
                <a:sym typeface="Sarabun Light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arabun"/>
              <a:buNone/>
              <a:defRPr b="0" sz="2600">
                <a:solidFill>
                  <a:schemeClr val="dk2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Sarabun"/>
              <a:buNone/>
              <a:defRPr sz="2800">
                <a:latin typeface="Sarabun"/>
                <a:ea typeface="Sarabun"/>
                <a:cs typeface="Sarabun"/>
                <a:sym typeface="Sarab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●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○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■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●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○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■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●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arabun Light"/>
              <a:buChar char="○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Sarabun Light"/>
              <a:buChar char="■"/>
              <a:defRPr sz="1800">
                <a:solidFill>
                  <a:schemeClr val="accent1"/>
                </a:solidFill>
                <a:latin typeface="Sarabun Light"/>
                <a:ea typeface="Sarabun Light"/>
                <a:cs typeface="Sarabun Light"/>
                <a:sym typeface="Sarabu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Relationship Id="rId4" Type="http://schemas.openxmlformats.org/officeDocument/2006/relationships/hyperlink" Target="https://spacy.io/usage/models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Natural Language Processing</a:t>
            </a:r>
            <a:endParaRPr/>
          </a:p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Attapol Thamrongrattanarit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 03 - Day 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 monitoring from online data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data are already there!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250" y="699675"/>
            <a:ext cx="4808302" cy="401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80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25" y="396575"/>
            <a:ext cx="2929674" cy="1953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of Natural Language Processing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475" y="245025"/>
            <a:ext cx="3232800" cy="21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199" y="2349700"/>
            <a:ext cx="2577078" cy="171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0049" y="2349700"/>
            <a:ext cx="2577078" cy="1718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 txBox="1"/>
          <p:nvPr/>
        </p:nvSpPr>
        <p:spPr>
          <a:xfrm>
            <a:off x="2921725" y="985675"/>
            <a:ext cx="15240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2921725" y="1074188"/>
            <a:ext cx="1396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 Light"/>
                <a:ea typeface="Sarabun Light"/>
                <a:cs typeface="Sarabun Light"/>
                <a:sym typeface="Sarabun Light"/>
              </a:rPr>
              <a:t>Social Media Tracking</a:t>
            </a:r>
            <a:endParaRPr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921725" y="2909763"/>
            <a:ext cx="1396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 Light"/>
                <a:ea typeface="Sarabun Light"/>
                <a:cs typeface="Sarabun Light"/>
                <a:sym typeface="Sarabun Light"/>
              </a:rPr>
              <a:t>Auto-response for frequent questions</a:t>
            </a:r>
            <a:endParaRPr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7090425" y="1065613"/>
            <a:ext cx="1396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 Light"/>
                <a:ea typeface="Sarabun Light"/>
                <a:cs typeface="Sarabun Light"/>
                <a:sym typeface="Sarabun Light"/>
              </a:rPr>
              <a:t>Crisis Alert</a:t>
            </a:r>
            <a:endParaRPr>
              <a:latin typeface="Sarabun Light"/>
              <a:ea typeface="Sarabun Light"/>
              <a:cs typeface="Sarabun Light"/>
              <a:sym typeface="Sarabun Light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7200725" y="3019888"/>
            <a:ext cx="1396200" cy="5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arabun Light"/>
                <a:ea typeface="Sarabun Light"/>
                <a:cs typeface="Sarabun Light"/>
                <a:sym typeface="Sarabun Light"/>
              </a:rPr>
              <a:t>AI Chatbot</a:t>
            </a:r>
            <a:endParaRPr>
              <a:latin typeface="Sarabun Light"/>
              <a:ea typeface="Sarabun Light"/>
              <a:cs typeface="Sarabun Light"/>
              <a:sym typeface="Sarabun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zero to NLP to Intelligence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 learn from examples</a:t>
            </a:r>
            <a:endParaRPr/>
          </a:p>
        </p:txBody>
      </p:sp>
      <p:sp>
        <p:nvSpPr>
          <p:cNvPr id="179" name="Google Shape;179;p27"/>
          <p:cNvSpPr txBox="1"/>
          <p:nvPr/>
        </p:nvSpPr>
        <p:spPr>
          <a:xfrm>
            <a:off x="1466750" y="2071625"/>
            <a:ext cx="1209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80" name="Google Shape;180;p27"/>
          <p:cNvGraphicFramePr/>
          <p:nvPr/>
        </p:nvGraphicFramePr>
        <p:xfrm>
          <a:off x="729450" y="25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1341800"/>
                <a:gridCol w="1341800"/>
              </a:tblGrid>
              <a:tr h="3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775" y="2600375"/>
            <a:ext cx="2105525" cy="18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7"/>
          <p:cNvCxnSpPr/>
          <p:nvPr/>
        </p:nvCxnSpPr>
        <p:spPr>
          <a:xfrm>
            <a:off x="3458750" y="3535800"/>
            <a:ext cx="8001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7"/>
          <p:cNvSpPr txBox="1"/>
          <p:nvPr/>
        </p:nvSpPr>
        <p:spPr>
          <a:xfrm>
            <a:off x="4304550" y="2115775"/>
            <a:ext cx="2561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Linguistic Analysis is required by many tasks</a:t>
            </a:r>
            <a:endParaRPr/>
          </a:p>
        </p:txBody>
      </p:sp>
      <p:sp>
        <p:nvSpPr>
          <p:cNvPr id="189" name="Google Shape;189;p28"/>
          <p:cNvSpPr/>
          <p:nvPr/>
        </p:nvSpPr>
        <p:spPr>
          <a:xfrm>
            <a:off x="1025900" y="2747025"/>
            <a:ext cx="7327200" cy="991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สั่งซื้อไอโฟนรุ่นใหม่ส่งถึงเชียงใหม่ใช้เวลากี่วันครับ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Segmentation</a:t>
            </a:r>
            <a:endParaRPr/>
          </a:p>
        </p:txBody>
      </p:sp>
      <p:graphicFrame>
        <p:nvGraphicFramePr>
          <p:cNvPr id="195" name="Google Shape;195;p29"/>
          <p:cNvGraphicFramePr/>
          <p:nvPr/>
        </p:nvGraphicFramePr>
        <p:xfrm>
          <a:off x="653325" y="324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508475"/>
                <a:gridCol w="655200"/>
                <a:gridCol w="777450"/>
                <a:gridCol w="647050"/>
                <a:gridCol w="647050"/>
                <a:gridCol w="443300"/>
                <a:gridCol w="622575"/>
                <a:gridCol w="969225"/>
                <a:gridCol w="553050"/>
                <a:gridCol w="647050"/>
                <a:gridCol w="647050"/>
                <a:gridCol w="647050"/>
              </a:tblGrid>
              <a:tr h="45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สั่ง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ซื้อ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ไอโฟน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รุ่น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ถึง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เชียงใหม่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ใช้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เวลา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กี่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วัน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6" name="Google Shape;196;p29"/>
          <p:cNvSpPr/>
          <p:nvPr/>
        </p:nvSpPr>
        <p:spPr>
          <a:xfrm>
            <a:off x="1461775" y="2114625"/>
            <a:ext cx="6486000" cy="594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bun"/>
                <a:ea typeface="Sarabun"/>
                <a:cs typeface="Sarabun"/>
                <a:sym typeface="Sarabun"/>
              </a:rPr>
              <a:t>สั่งซื้อไอโฟนรุ่นใหม่ส่งถึงเชียงใหม่ใช้เวลากี่วันครับ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word segmenter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729325" y="2071625"/>
            <a:ext cx="3503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3" name="Google Shape;203;p30"/>
          <p:cNvGraphicFramePr/>
          <p:nvPr/>
        </p:nvGraphicFramePr>
        <p:xfrm>
          <a:off x="729450" y="25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1751525"/>
                <a:gridCol w="1751525"/>
              </a:tblGrid>
              <a:tr h="3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"สวัสดีครับ"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สวัสดี | ครับ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"ถามหน่อยครับ"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ถาม | หน่อย | ครับ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...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"ขอโทษค่ะ อะไรนะคะ"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ขอโทษ | ค่ะ | อะไร | นะ | คะ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450" y="2664925"/>
            <a:ext cx="2105525" cy="18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0"/>
          <p:cNvCxnSpPr/>
          <p:nvPr/>
        </p:nvCxnSpPr>
        <p:spPr>
          <a:xfrm>
            <a:off x="4503425" y="3600350"/>
            <a:ext cx="8001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30"/>
          <p:cNvSpPr txBox="1"/>
          <p:nvPr/>
        </p:nvSpPr>
        <p:spPr>
          <a:xfrm>
            <a:off x="5349225" y="2180325"/>
            <a:ext cx="2561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Part-of-speech tagging</a:t>
            </a:r>
            <a:endParaRPr/>
          </a:p>
        </p:txBody>
      </p:sp>
      <p:graphicFrame>
        <p:nvGraphicFramePr>
          <p:cNvPr id="212" name="Google Shape;212;p31"/>
          <p:cNvGraphicFramePr/>
          <p:nvPr/>
        </p:nvGraphicFramePr>
        <p:xfrm>
          <a:off x="653325" y="324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508475"/>
                <a:gridCol w="655200"/>
                <a:gridCol w="777450"/>
                <a:gridCol w="647050"/>
                <a:gridCol w="647050"/>
                <a:gridCol w="443300"/>
                <a:gridCol w="622575"/>
                <a:gridCol w="969225"/>
                <a:gridCol w="553050"/>
                <a:gridCol w="647050"/>
                <a:gridCol w="647050"/>
                <a:gridCol w="647050"/>
              </a:tblGrid>
              <a:tr h="45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สั่ง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ซื้อ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ไอโฟน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รุ่น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ถึง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เชียงใหม่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ใช้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เวลา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กี่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วัน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P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3" name="Google Shape;213;p31"/>
          <p:cNvSpPr/>
          <p:nvPr/>
        </p:nvSpPr>
        <p:spPr>
          <a:xfrm>
            <a:off x="1461775" y="2114625"/>
            <a:ext cx="6486000" cy="594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bun"/>
                <a:ea typeface="Sarabun"/>
                <a:cs typeface="Sarabun"/>
                <a:sym typeface="Sarabun"/>
              </a:rPr>
              <a:t>สั่งซื้อไอโฟนรุ่นใหม่ส่งถึงเชียงใหม่ใช้เวลากี่วันครับ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part-of-speech tagger</a:t>
            </a:r>
            <a:endParaRPr/>
          </a:p>
        </p:txBody>
      </p:sp>
      <p:sp>
        <p:nvSpPr>
          <p:cNvPr id="219" name="Google Shape;219;p32"/>
          <p:cNvSpPr txBox="1"/>
          <p:nvPr/>
        </p:nvSpPr>
        <p:spPr>
          <a:xfrm>
            <a:off x="729450" y="2071625"/>
            <a:ext cx="3913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Training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0" name="Google Shape;220;p32"/>
          <p:cNvGraphicFramePr/>
          <p:nvPr/>
        </p:nvGraphicFramePr>
        <p:xfrm>
          <a:off x="729450" y="255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1973150"/>
                <a:gridCol w="1973150"/>
              </a:tblGrid>
              <a:tr h="32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จัด หา คอมพิวเตอร์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 V N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ราคา เพิ่ม ขึ้น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 V V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...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เสียง เบา เกิน ไป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 A Adv Adv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975" y="2600375"/>
            <a:ext cx="2105525" cy="186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2"/>
          <p:cNvCxnSpPr/>
          <p:nvPr/>
        </p:nvCxnSpPr>
        <p:spPr>
          <a:xfrm>
            <a:off x="5010950" y="3535800"/>
            <a:ext cx="8001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2"/>
          <p:cNvSpPr txBox="1"/>
          <p:nvPr/>
        </p:nvSpPr>
        <p:spPr>
          <a:xfrm>
            <a:off x="5856750" y="2115775"/>
            <a:ext cx="25611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 Algorithm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Variables</a:t>
            </a:r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Named-Entity Recognition</a:t>
            </a:r>
            <a:endParaRPr/>
          </a:p>
        </p:txBody>
      </p:sp>
      <p:graphicFrame>
        <p:nvGraphicFramePr>
          <p:cNvPr id="229" name="Google Shape;229;p33"/>
          <p:cNvGraphicFramePr/>
          <p:nvPr/>
        </p:nvGraphicFramePr>
        <p:xfrm>
          <a:off x="653325" y="324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{297CD963-8C5B-4294-AEF6-3FBCCE37FDFC}</a:tableStyleId>
              </a:tblPr>
              <a:tblGrid>
                <a:gridCol w="508475"/>
                <a:gridCol w="655200"/>
                <a:gridCol w="939800"/>
                <a:gridCol w="484700"/>
                <a:gridCol w="647050"/>
                <a:gridCol w="443300"/>
                <a:gridCol w="622575"/>
                <a:gridCol w="969225"/>
                <a:gridCol w="553050"/>
                <a:gridCol w="647050"/>
                <a:gridCol w="647050"/>
                <a:gridCol w="647050"/>
              </a:tblGrid>
              <a:tr h="45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สั่ง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ซื้อ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ไอโฟน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รุ่น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ส่ง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ถึง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เชียงใหม่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ใช้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เวลา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กี่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วัน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P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V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A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N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product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Sarabun"/>
                          <a:ea typeface="Sarabun"/>
                          <a:cs typeface="Sarabun"/>
                          <a:sym typeface="Sarabun"/>
                        </a:rPr>
                        <a:t>province</a:t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Sarabun"/>
                        <a:ea typeface="Sarabun"/>
                        <a:cs typeface="Sarabun"/>
                        <a:sym typeface="Sarabu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0" name="Google Shape;230;p33"/>
          <p:cNvSpPr/>
          <p:nvPr/>
        </p:nvSpPr>
        <p:spPr>
          <a:xfrm>
            <a:off x="1461775" y="2114625"/>
            <a:ext cx="6486000" cy="594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rabun"/>
                <a:ea typeface="Sarabun"/>
                <a:cs typeface="Sarabun"/>
                <a:sym typeface="Sarabun"/>
              </a:rPr>
              <a:t>สั่งซื้อไอโฟนรุ่นใหม่ส่งถึงเชียงใหม่ใช้เวลากี่วันครับ</a:t>
            </a:r>
            <a:endParaRPr sz="1800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x NLP</a:t>
            </a:r>
            <a:endParaRPr/>
          </a:p>
        </p:txBody>
      </p:sp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is an algorithm that allows computers to learn from data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Supervised learning - input and output (labels) must be provided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Unsupervised learning - sorting data into groups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Basic NLP Tasks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Part-of-speech tagging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Named-Entity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Syntactic parsing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Translation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Basic NLP Tasks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Word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Part-of-speech tagging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Named-Entity Recognition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Syntactic parsing</a:t>
            </a:r>
            <a:endParaRPr>
              <a:solidFill>
                <a:srgbClr val="00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>
                <a:solidFill>
                  <a:srgbClr val="0000FF"/>
                </a:solidFill>
              </a:rPr>
              <a:t>Machine Translation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4737425" y="2844425"/>
            <a:ext cx="2735100" cy="535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We need more annotated data and better models for Thai!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0" name="Google Shape;250;p36"/>
          <p:cNvCxnSpPr>
            <a:endCxn id="249" idx="1"/>
          </p:cNvCxnSpPr>
          <p:nvPr/>
        </p:nvCxnSpPr>
        <p:spPr>
          <a:xfrm>
            <a:off x="3279125" y="3076625"/>
            <a:ext cx="1458300" cy="35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Libraries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Libraries in Python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600" y="21994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025" y="2199425"/>
            <a:ext cx="4028399" cy="16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1327600" y="4258075"/>
            <a:ext cx="1803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pip install pythainlp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4988725" y="4258075"/>
            <a:ext cx="1803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pip install spacy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Spacy supports many languages (2019)</a:t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350" y="1917725"/>
            <a:ext cx="4803855" cy="2984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these libraries?</a:t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" y="2152325"/>
            <a:ext cx="4629999" cy="2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700" y="2250100"/>
            <a:ext cx="4673449" cy="22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Thai NLP with PythaiNLP</a:t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950" y="28410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pythainlp</a:t>
            </a:r>
            <a:endParaRPr/>
          </a:p>
        </p:txBody>
      </p:sp>
      <p:sp>
        <p:nvSpPr>
          <p:cNvPr id="289" name="Google Shape;289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pip install pythainlp[attacut]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today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Survey of Natural Language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libraries in Python (to do NLP)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" y="152400"/>
            <a:ext cx="2114139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6564" y="152400"/>
            <a:ext cx="513593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segmentation with PythaiNLP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249975" y="2062600"/>
            <a:ext cx="4101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pythainlp.tokenize </a:t>
            </a:r>
            <a:r>
              <a:rPr lang="en" sz="11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word_tokenize 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test_sentence =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"สั่งซื้อไอโฟนส่งถึงเชียงใหม่ใช้เวลากี่วัน"</a:t>
            </a:r>
            <a:endParaRPr sz="11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tokens = word_tokenize(test_sentence, 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engine=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"attacut"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(tokens)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44"/>
          <p:cNvSpPr txBox="1"/>
          <p:nvPr>
            <p:ph idx="1" type="body"/>
          </p:nvPr>
        </p:nvSpPr>
        <p:spPr>
          <a:xfrm>
            <a:off x="4398225" y="2084650"/>
            <a:ext cx="449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pythainlp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test_sentence =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"สั่งซื้อไอโฟนส่งถึงเชียงใหม่ใช้เวลากี่วัน"</a:t>
            </a:r>
            <a:endParaRPr sz="11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tokens = pythainlp.tokenize.word_tokenize(test_sentence, 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engine=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"attacut"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95E26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(tokens)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44"/>
          <p:cNvSpPr txBox="1"/>
          <p:nvPr/>
        </p:nvSpPr>
        <p:spPr>
          <a:xfrm>
            <a:off x="489950" y="3805025"/>
            <a:ext cx="63057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['สั่ง', 'ซื้อ', 'ไอ', 'โฟน', 'ส่ง', 'ถึง', 'เชียงใหม่', 'ใช้', 'เวลา', 'กี่', 'วัน']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ลอง Tokenize ประโยคเหล่านี้</a:t>
            </a:r>
            <a:endParaRPr/>
          </a:p>
        </p:txBody>
      </p:sp>
      <p:sp>
        <p:nvSpPr>
          <p:cNvPr id="309" name="Google Shape;309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เปรียบเทียบ newmm (dictionary-based) กับ attacut (ML-based)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ประโยคที่มีชื่อคนอยู่ในประโยค เช่น </a:t>
            </a:r>
            <a:r>
              <a:rPr i="1" lang="en"/>
              <a:t>สภาแต่งตั้งคุณประยุทธ์เป็นนายกรัฐมนตรี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ประโยคที่มีภาษาต่างประเทศ เช่น </a:t>
            </a:r>
            <a:r>
              <a:rPr i="1" lang="en"/>
              <a:t>โมเดลที่มีพารามิเตอร์เยอะมักจะโอเวอร์ฟิตกับดาต้า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ประโยคที่มีการสะกดผิด เช่น </a:t>
            </a:r>
            <a:r>
              <a:rPr i="1" lang="en"/>
              <a:t>ผู้ปกครองไม่นุญาติให้ญาตมารับ</a:t>
            </a:r>
            <a:endParaRPr/>
          </a:p>
        </p:txBody>
      </p:sp>
      <p:sp>
        <p:nvSpPr>
          <p:cNvPr id="310" name="Google Shape;310;p45"/>
          <p:cNvSpPr txBox="1"/>
          <p:nvPr/>
        </p:nvSpPr>
        <p:spPr>
          <a:xfrm>
            <a:off x="7686950" y="780150"/>
            <a:ext cx="107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arabun Light"/>
                <a:ea typeface="Sarabun Light"/>
                <a:cs typeface="Sarabun Light"/>
                <a:sym typeface="Sarabun Light"/>
              </a:rPr>
              <a:t>Exercise</a:t>
            </a:r>
            <a:endParaRPr sz="1800">
              <a:solidFill>
                <a:srgbClr val="0000FF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76789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 tagging</a:t>
            </a:r>
            <a:r>
              <a:rPr lang="en"/>
              <a:t> with PythaiNLP</a:t>
            </a:r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729450" y="2000275"/>
            <a:ext cx="787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F00DB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pythainlp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pythainlp.tag.pos_tag(</a:t>
            </a:r>
            <a:r>
              <a:rPr lang="en" sz="100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['สั่ง', 'ซื้อ', 'ไอ', 'โฟน', 'ส่ง', 'ถึง', 'เชียงใหม่', 'ใช้', 'เวลา', 'กี่', 'วัน']</a:t>
            </a: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[('สั่ง', 'NOUN'),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('ซื้อ', 'NOUN'),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('ไอ', 'VERB'),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('โฟน', 'VERB'),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('ส่ง', 'VERB'),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('ถึง', 'ADP'),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('เชียงใหม่', 'ADJ'),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('ใช้', 'VERB'),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('เวลา', 'NOUN'),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('กี่', 'ADJ'),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('วัน', 'NOUN')]</a:t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ลอง POS-tag ประโยคเหล่านี้</a:t>
            </a:r>
            <a:endParaRPr/>
          </a:p>
        </p:txBody>
      </p:sp>
      <p:sp>
        <p:nvSpPr>
          <p:cNvPr id="327" name="Google Shape;327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 tag กำกวม เช่น </a:t>
            </a:r>
            <a:r>
              <a:rPr i="1" lang="en"/>
              <a:t>ไก่ขันตอนน้องทำขันตก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ประโยคที่มีชื่อคนอยู่ในประโยค เช่น </a:t>
            </a:r>
            <a:r>
              <a:rPr i="1" lang="en"/>
              <a:t>สภาแต่งตั้งคุณประยุทธ์เป็นนายกรัฐมนตรี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ประโยคที่มีภาษาต่างประเทศ เช่น </a:t>
            </a:r>
            <a:r>
              <a:rPr i="1" lang="en"/>
              <a:t>โมเดลที่มีพารามิเตอร์เยอะมักจะโอเวอร์ฟิตกับดาต้า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ประโยคที่มีการสะกดผิด เช่น </a:t>
            </a:r>
            <a:r>
              <a:rPr i="1" lang="en"/>
              <a:t>ผู้ปกครองไม่นุญาติให้ญาตมารับ</a:t>
            </a:r>
            <a:endParaRPr/>
          </a:p>
        </p:txBody>
      </p:sp>
      <p:sp>
        <p:nvSpPr>
          <p:cNvPr id="328" name="Google Shape;328;p48"/>
          <p:cNvSpPr txBox="1"/>
          <p:nvPr/>
        </p:nvSpPr>
        <p:spPr>
          <a:xfrm>
            <a:off x="7686950" y="780150"/>
            <a:ext cx="107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arabun Light"/>
                <a:ea typeface="Sarabun Light"/>
                <a:cs typeface="Sarabun Light"/>
                <a:sym typeface="Sarabun Light"/>
              </a:rPr>
              <a:t>Exercise</a:t>
            </a:r>
            <a:endParaRPr sz="1800">
              <a:solidFill>
                <a:srgbClr val="0000FF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NLP with Spacy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75" y="257575"/>
            <a:ext cx="6575125" cy="44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/>
        </p:nvSpPr>
        <p:spPr>
          <a:xfrm>
            <a:off x="6133575" y="4692750"/>
            <a:ext cx="23988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https://spacy.io/usage/models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Spacy does everything in one go</a:t>
            </a:r>
            <a:endParaRPr/>
          </a:p>
        </p:txBody>
      </p:sp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import spacy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english_processor = spacy.load("en_core_web_sm")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doc = english_processor("Apple is looking at buying U.K. startup for $1 billion")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for token in doc:</a:t>
            </a:r>
            <a:br>
              <a:rPr lang="en" sz="1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   print(token.text, token.pos_, token.ent_type_)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Apple PROPN ORG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is AUX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looking VERB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at ADP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buying VERB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U.K. PROPN GPE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startup NOUN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for ADP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$ SYM MONEY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1 NUM MONEY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billion NUM MONEY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ลอง process ข้อความภาษาอังกฤษ</a:t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 tag กำกวม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ประโยคที่มีชื่อประเทศหนึ่งชื่อ และชื่อคนหนึ่งชื่อ</a:t>
            </a:r>
            <a:endParaRPr/>
          </a:p>
        </p:txBody>
      </p:sp>
      <p:sp>
        <p:nvSpPr>
          <p:cNvPr id="352" name="Google Shape;352;p52"/>
          <p:cNvSpPr txBox="1"/>
          <p:nvPr/>
        </p:nvSpPr>
        <p:spPr>
          <a:xfrm>
            <a:off x="7686950" y="780150"/>
            <a:ext cx="107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Sarabun Light"/>
                <a:ea typeface="Sarabun Light"/>
                <a:cs typeface="Sarabun Light"/>
                <a:sym typeface="Sarabun Light"/>
              </a:rPr>
              <a:t>Exercise</a:t>
            </a:r>
            <a:endParaRPr sz="1800">
              <a:solidFill>
                <a:srgbClr val="0000FF"/>
              </a:solidFill>
              <a:latin typeface="Sarabun Light"/>
              <a:ea typeface="Sarabun Light"/>
              <a:cs typeface="Sarabun Light"/>
              <a:sym typeface="Sarabu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Language Processing is a technique for automating language tasks.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463" y="96050"/>
            <a:ext cx="62330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Classification</a:t>
            </a:r>
            <a:endParaRPr/>
          </a:p>
        </p:txBody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Sentiment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Category classification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Spam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 Engine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วิธีการเทรน Model Sentiment Analysis ด้วย sklearn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50" y="-332512"/>
            <a:ext cx="7744701" cy="580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4171600" y="1453925"/>
            <a:ext cx="3525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"เหตุใดเราจึงไม่เข้าใจความหมายของชีวิต"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ขั้นตอนการประมวล Text</a:t>
            </a:r>
            <a:endParaRPr/>
          </a:p>
        </p:txBody>
      </p:sp>
      <p:sp>
        <p:nvSpPr>
          <p:cNvPr id="439" name="Google Shape;439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Tokenize and Clean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Featurize: คำนวณสัญญาณที่น่าจะเป็นประโยชน์ต่อการ predict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แปลงเป็น Sparse matrix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2"/>
          <p:cNvPicPr preferRelativeResize="0"/>
          <p:nvPr/>
        </p:nvPicPr>
        <p:blipFill rotWithShape="1">
          <a:blip r:embed="rId3">
            <a:alphaModFix/>
          </a:blip>
          <a:srcRect b="0" l="0" r="0" t="44299"/>
          <a:stretch/>
        </p:blipFill>
        <p:spPr>
          <a:xfrm>
            <a:off x="152400" y="2295900"/>
            <a:ext cx="8602123" cy="269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2"/>
          <p:cNvSpPr txBox="1"/>
          <p:nvPr/>
        </p:nvSpPr>
        <p:spPr>
          <a:xfrm>
            <a:off x="503700" y="425100"/>
            <a:ext cx="76014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from sklearn.linear_model import LogisticRegression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from sklearn.feature_extraction import DictVectorizer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dv = DictVectorizer(sparse=True)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train_sparse_feature_matrix = dv.fit_transform(train_feature_matrix)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 = LogisticRegression()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model.fit(train_sparse_feature_matrix, train_label_list)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025" y="-217025"/>
            <a:ext cx="8232525" cy="617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75" y="406800"/>
            <a:ext cx="6058050" cy="37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1300" y="406798"/>
            <a:ext cx="1713200" cy="34424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Recognition Technology as an end-to-end application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890025" y="2887925"/>
            <a:ext cx="2402700" cy="777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"เน็ตใช้ไม่ได้หลายวันแล้วค่ะ เมื่อไรจะมาซ่อมสักที"</a:t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means to understand language?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3879800" y="2246600"/>
            <a:ext cx="2561100" cy="89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"ขออภัยครับ"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3879800" y="3585800"/>
            <a:ext cx="2561100" cy="8991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"จะส่งเจ้าหน้าที่ไปแก้ไขใน</a:t>
            </a:r>
            <a:br>
              <a:rPr lang="en"/>
            </a:br>
            <a:r>
              <a:rPr lang="en"/>
              <a:t>วันพรุ่งนี้ครับ"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it means to understand language?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1183276" y="2113975"/>
            <a:ext cx="6453600" cy="843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สั่งซื้อ</a:t>
            </a:r>
            <a:r>
              <a:rPr lang="en" sz="2400">
                <a:solidFill>
                  <a:srgbClr val="FF0000"/>
                </a:solidFill>
                <a:latin typeface="Sarabun"/>
                <a:ea typeface="Sarabun"/>
                <a:cs typeface="Sarabun"/>
                <a:sym typeface="Sarabun"/>
              </a:rPr>
              <a:t>ไอโฟนรุ่นใหม่</a:t>
            </a: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ส่งถึง</a:t>
            </a:r>
            <a:r>
              <a:rPr lang="en" sz="2400">
                <a:solidFill>
                  <a:srgbClr val="0000FF"/>
                </a:solidFill>
                <a:latin typeface="Sarabun"/>
                <a:ea typeface="Sarabun"/>
                <a:cs typeface="Sarabun"/>
                <a:sym typeface="Sarabun"/>
              </a:rPr>
              <a:t>เชียงใหม่</a:t>
            </a:r>
            <a:r>
              <a:rPr lang="en" sz="2400">
                <a:latin typeface="Sarabun"/>
                <a:ea typeface="Sarabun"/>
                <a:cs typeface="Sarabun"/>
                <a:sym typeface="Sarabun"/>
              </a:rPr>
              <a:t>ใช้เวลากี่วันครับ</a:t>
            </a:r>
            <a:endParaRPr sz="2400">
              <a:latin typeface="Sarabun"/>
              <a:ea typeface="Sarabun"/>
              <a:cs typeface="Sarabun"/>
              <a:sym typeface="Sarabun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275" y="2887204"/>
            <a:ext cx="1483113" cy="169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872" y="3301740"/>
            <a:ext cx="2183018" cy="1242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2"/>
          <p:cNvCxnSpPr/>
          <p:nvPr/>
        </p:nvCxnSpPr>
        <p:spPr>
          <a:xfrm flipH="1" rot="10800000">
            <a:off x="2541163" y="2751201"/>
            <a:ext cx="398700" cy="6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2"/>
          <p:cNvCxnSpPr/>
          <p:nvPr/>
        </p:nvCxnSpPr>
        <p:spPr>
          <a:xfrm rot="10800000">
            <a:off x="5040009" y="2721174"/>
            <a:ext cx="730200" cy="69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